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"/>
  </p:notesMasterIdLst>
  <p:sldIdLst>
    <p:sldId id="256" r:id="rId2"/>
  </p:sldIdLst>
  <p:sldSz cx="12192000" cy="6858000"/>
  <p:notesSz cx="6858000" cy="9144000"/>
  <p:defaultTextStyle>
    <a:defPPr>
      <a:defRPr lang="en-TH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81"/>
  </p:normalViewPr>
  <p:slideViewPr>
    <p:cSldViewPr snapToGrid="0">
      <p:cViewPr varScale="1">
        <p:scale>
          <a:sx n="107" d="100"/>
          <a:sy n="107" d="100"/>
        </p:scale>
        <p:origin x="73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fxe/Downloads/makeover-vitaminC-202012%20(new)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400" b="1" i="0" u="none" strike="noStrike" kern="1200" spc="0" baseline="0"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</a:rPr>
              <a:t>Higher average of vitamin per sevingsize ( 150 ml.)</a:t>
            </a:r>
            <a:endParaRPr lang="en-US" sz="1400" b="1" i="0" u="none" strike="noStrike" kern="1200" spc="0" baseline="0">
              <a:solidFill>
                <a:sysClr val="windowText" lastClr="000000">
                  <a:lumMod val="65000"/>
                  <a:lumOff val="35000"/>
                </a:sysClr>
              </a:solidFill>
            </a:endParaRPr>
          </a:p>
        </c:rich>
      </c:tx>
      <c:layout>
        <c:manualLayout>
          <c:xMode val="edge"/>
          <c:yMode val="edge"/>
          <c:x val="1.1826438073019774E-2"/>
          <c:y val="1.016016977621731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TH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Sheet1!$B$60</c:f>
              <c:strCache>
                <c:ptCount val="1"/>
                <c:pt idx="0">
                  <c:v>per Serving</c:v>
                </c:pt>
              </c:strCache>
            </c:strRef>
          </c:tx>
          <c:spPr>
            <a:solidFill>
              <a:schemeClr val="accent1"/>
            </a:solidFill>
            <a:ln cmpd="sng"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2"/>
              </a:solidFill>
              <a:ln cmpd="sng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7D52-DA40-8891-6A77943565D7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2"/>
              </a:solidFill>
              <a:ln cmpd="sng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7D52-DA40-8891-6A77943565D7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2"/>
              </a:solidFill>
              <a:ln cmpd="sng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7D52-DA40-8891-6A77943565D7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2"/>
              </a:solidFill>
              <a:ln cmpd="sng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7D52-DA40-8891-6A77943565D7}"/>
              </c:ext>
            </c:extLst>
          </c:dPt>
          <c:dPt>
            <c:idx val="4"/>
            <c:invertIfNegative val="0"/>
            <c:bubble3D val="0"/>
            <c:spPr>
              <a:solidFill>
                <a:schemeClr val="accent2"/>
              </a:solidFill>
              <a:ln cmpd="sng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7D52-DA40-8891-6A77943565D7}"/>
              </c:ext>
            </c:extLst>
          </c:dPt>
          <c:dPt>
            <c:idx val="5"/>
            <c:invertIfNegative val="0"/>
            <c:bubble3D val="0"/>
            <c:spPr>
              <a:solidFill>
                <a:schemeClr val="accent2"/>
              </a:solidFill>
              <a:ln cmpd="sng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7D52-DA40-8891-6A77943565D7}"/>
              </c:ext>
            </c:extLst>
          </c:dPt>
          <c:dPt>
            <c:idx val="6"/>
            <c:invertIfNegative val="0"/>
            <c:bubble3D val="0"/>
            <c:spPr>
              <a:solidFill>
                <a:schemeClr val="accent2"/>
              </a:solidFill>
              <a:ln cmpd="sng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7D52-DA40-8891-6A77943565D7}"/>
              </c:ext>
            </c:extLst>
          </c:dPt>
          <c:dPt>
            <c:idx val="7"/>
            <c:invertIfNegative val="0"/>
            <c:bubble3D val="0"/>
            <c:spPr>
              <a:solidFill>
                <a:schemeClr val="accent2"/>
              </a:solidFill>
              <a:ln cmpd="sng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F-7D52-DA40-8891-6A77943565D7}"/>
              </c:ext>
            </c:extLst>
          </c:dPt>
          <c:dPt>
            <c:idx val="8"/>
            <c:invertIfNegative val="0"/>
            <c:bubble3D val="0"/>
            <c:spPr>
              <a:solidFill>
                <a:schemeClr val="accent2"/>
              </a:solidFill>
              <a:ln cmpd="sng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1-7D52-DA40-8891-6A77943565D7}"/>
              </c:ext>
            </c:extLst>
          </c:dPt>
          <c:dPt>
            <c:idx val="9"/>
            <c:invertIfNegative val="0"/>
            <c:bubble3D val="0"/>
            <c:spPr>
              <a:solidFill>
                <a:schemeClr val="bg2">
                  <a:lumMod val="90000"/>
                </a:schemeClr>
              </a:solidFill>
              <a:ln cmpd="sng">
                <a:noFill/>
              </a:ln>
              <a:effectLst>
                <a:outerShdw blurRad="50800" dist="50800" dir="5400000" algn="ctr" rotWithShape="0">
                  <a:schemeClr val="bg2">
                    <a:lumMod val="90000"/>
                  </a:scheme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3-7D52-DA40-8891-6A77943565D7}"/>
              </c:ext>
            </c:extLst>
          </c:dPt>
          <c:dPt>
            <c:idx val="10"/>
            <c:invertIfNegative val="0"/>
            <c:bubble3D val="0"/>
            <c:spPr>
              <a:solidFill>
                <a:schemeClr val="bg2">
                  <a:lumMod val="90000"/>
                </a:schemeClr>
              </a:solidFill>
              <a:ln cmpd="sng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5-7D52-DA40-8891-6A77943565D7}"/>
              </c:ext>
            </c:extLst>
          </c:dPt>
          <c:dPt>
            <c:idx val="11"/>
            <c:invertIfNegative val="0"/>
            <c:bubble3D val="0"/>
            <c:spPr>
              <a:solidFill>
                <a:schemeClr val="bg2">
                  <a:lumMod val="90000"/>
                </a:schemeClr>
              </a:solidFill>
              <a:ln cmpd="sng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7-7D52-DA40-8891-6A77943565D7}"/>
              </c:ext>
            </c:extLst>
          </c:dPt>
          <c:dPt>
            <c:idx val="12"/>
            <c:invertIfNegative val="0"/>
            <c:bubble3D val="0"/>
            <c:spPr>
              <a:solidFill>
                <a:schemeClr val="bg2">
                  <a:lumMod val="90000"/>
                </a:schemeClr>
              </a:solidFill>
              <a:ln cmpd="sng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9-7D52-DA40-8891-6A77943565D7}"/>
              </c:ext>
            </c:extLst>
          </c:dPt>
          <c:dPt>
            <c:idx val="13"/>
            <c:invertIfNegative val="0"/>
            <c:bubble3D val="0"/>
            <c:spPr>
              <a:solidFill>
                <a:schemeClr val="bg2">
                  <a:lumMod val="90000"/>
                </a:schemeClr>
              </a:solidFill>
              <a:ln cmpd="sng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B-7D52-DA40-8891-6A77943565D7}"/>
              </c:ext>
            </c:extLst>
          </c:dPt>
          <c:dPt>
            <c:idx val="14"/>
            <c:invertIfNegative val="0"/>
            <c:bubble3D val="0"/>
            <c:spPr>
              <a:solidFill>
                <a:schemeClr val="bg2">
                  <a:lumMod val="90000"/>
                </a:schemeClr>
              </a:solidFill>
              <a:ln cmpd="sng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D-7D52-DA40-8891-6A77943565D7}"/>
              </c:ext>
            </c:extLst>
          </c:dPt>
          <c:dPt>
            <c:idx val="15"/>
            <c:invertIfNegative val="0"/>
            <c:bubble3D val="0"/>
            <c:spPr>
              <a:solidFill>
                <a:schemeClr val="bg2">
                  <a:lumMod val="90000"/>
                </a:schemeClr>
              </a:solidFill>
              <a:ln cmpd="sng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F-7D52-DA40-8891-6A77943565D7}"/>
              </c:ext>
            </c:extLst>
          </c:dPt>
          <c:dPt>
            <c:idx val="16"/>
            <c:invertIfNegative val="0"/>
            <c:bubble3D val="0"/>
            <c:spPr>
              <a:solidFill>
                <a:schemeClr val="bg2">
                  <a:lumMod val="90000"/>
                </a:schemeClr>
              </a:solidFill>
              <a:ln cmpd="sng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21-7D52-DA40-8891-6A77943565D7}"/>
              </c:ext>
            </c:extLst>
          </c:dPt>
          <c:dPt>
            <c:idx val="17"/>
            <c:invertIfNegative val="0"/>
            <c:bubble3D val="0"/>
            <c:spPr>
              <a:solidFill>
                <a:schemeClr val="bg2">
                  <a:lumMod val="90000"/>
                </a:schemeClr>
              </a:solidFill>
              <a:ln cmpd="sng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23-7D52-DA40-8891-6A77943565D7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Sheet1!$A$61:$A$78</c:f>
              <c:strCache>
                <c:ptCount val="18"/>
                <c:pt idx="0">
                  <c:v>5</c:v>
                </c:pt>
                <c:pt idx="1">
                  <c:v>6</c:v>
                </c:pt>
                <c:pt idx="2">
                  <c:v>7</c:v>
                </c:pt>
                <c:pt idx="3">
                  <c:v>10</c:v>
                </c:pt>
                <c:pt idx="4">
                  <c:v>11</c:v>
                </c:pt>
                <c:pt idx="5">
                  <c:v>15</c:v>
                </c:pt>
                <c:pt idx="6">
                  <c:v>16</c:v>
                </c:pt>
                <c:pt idx="7">
                  <c:v>18</c:v>
                </c:pt>
                <c:pt idx="8">
                  <c:v>AVG</c:v>
                </c:pt>
                <c:pt idx="9">
                  <c:v>24</c:v>
                </c:pt>
                <c:pt idx="10">
                  <c:v>26</c:v>
                </c:pt>
                <c:pt idx="11">
                  <c:v>28</c:v>
                </c:pt>
                <c:pt idx="12">
                  <c:v>29</c:v>
                </c:pt>
                <c:pt idx="13">
                  <c:v>32</c:v>
                </c:pt>
                <c:pt idx="14">
                  <c:v>34</c:v>
                </c:pt>
                <c:pt idx="15">
                  <c:v>35</c:v>
                </c:pt>
                <c:pt idx="16">
                  <c:v>36</c:v>
                </c:pt>
                <c:pt idx="17">
                  <c:v>37</c:v>
                </c:pt>
              </c:strCache>
            </c:strRef>
          </c:cat>
          <c:val>
            <c:numRef>
              <c:f>Sheet1!$B$61:$B$78</c:f>
              <c:numCache>
                <c:formatCode>General</c:formatCode>
                <c:ptCount val="18"/>
                <c:pt idx="0">
                  <c:v>216.25</c:v>
                </c:pt>
                <c:pt idx="1">
                  <c:v>212.23</c:v>
                </c:pt>
                <c:pt idx="2">
                  <c:v>212.13</c:v>
                </c:pt>
                <c:pt idx="3">
                  <c:v>182.21</c:v>
                </c:pt>
                <c:pt idx="4">
                  <c:v>166.05</c:v>
                </c:pt>
                <c:pt idx="5">
                  <c:v>115.89</c:v>
                </c:pt>
                <c:pt idx="6">
                  <c:v>113.97</c:v>
                </c:pt>
                <c:pt idx="7">
                  <c:v>84.71</c:v>
                </c:pt>
                <c:pt idx="8">
                  <c:v>60</c:v>
                </c:pt>
                <c:pt idx="9">
                  <c:v>66.319999999999993</c:v>
                </c:pt>
                <c:pt idx="10">
                  <c:v>64.489999999999995</c:v>
                </c:pt>
                <c:pt idx="11">
                  <c:v>53.06</c:v>
                </c:pt>
                <c:pt idx="12">
                  <c:v>43.24</c:v>
                </c:pt>
                <c:pt idx="13">
                  <c:v>26.48</c:v>
                </c:pt>
                <c:pt idx="14">
                  <c:v>16.98</c:v>
                </c:pt>
                <c:pt idx="15">
                  <c:v>4.63</c:v>
                </c:pt>
                <c:pt idx="16">
                  <c:v>3.15</c:v>
                </c:pt>
                <c:pt idx="17">
                  <c:v>1.41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24-7D52-DA40-8891-6A77943565D7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74"/>
        <c:axId val="822567296"/>
        <c:axId val="805731824"/>
      </c:barChart>
      <c:catAx>
        <c:axId val="8225672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TH"/>
          </a:p>
        </c:txPr>
        <c:crossAx val="805731824"/>
        <c:crosses val="autoZero"/>
        <c:auto val="1"/>
        <c:lblAlgn val="ctr"/>
        <c:lblOffset val="100"/>
        <c:noMultiLvlLbl val="0"/>
      </c:catAx>
      <c:valAx>
        <c:axId val="80573182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TH"/>
          </a:p>
        </c:txPr>
        <c:crossAx val="82256729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TH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T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D30FDA-75CD-7E43-B6DD-7BCEF44CD54A}" type="datetimeFigureOut">
              <a:rPr lang="en-TH" smtClean="0"/>
              <a:t>21/8/2023 R</a:t>
            </a:fld>
            <a:endParaRPr lang="en-T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T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4E141A-4A32-754D-94AF-6305DF11A1C8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38308013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4E141A-4A32-754D-94AF-6305DF11A1C8}" type="slidenum">
              <a:rPr lang="en-TH" smtClean="0"/>
              <a:t>1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34427668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0FAB63-A390-62DE-2292-10680D56D3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T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5785D1A-5F1A-8181-A4EB-8E92665AAB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B43945-C639-1CBF-7D35-972CEBD97A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0EA97-F70B-6C49-8878-2AAB869A9D5B}" type="datetimeFigureOut">
              <a:rPr lang="en-TH" smtClean="0"/>
              <a:t>21/8/2023 R</a:t>
            </a:fld>
            <a:endParaRPr lang="en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CA4167-0114-7D0A-E184-EECA9C43EE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496C71-2F94-0CC5-D123-3A5DBC6E92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4EDF8-3578-B94D-B81E-856883CABE35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13126566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E132C3-2407-A805-8A06-4D742324B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09D8166-60A4-C48E-BD0D-B2B002FD76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17A5D4-56A2-7473-13F0-6EF56C7298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0EA97-F70B-6C49-8878-2AAB869A9D5B}" type="datetimeFigureOut">
              <a:rPr lang="en-TH" smtClean="0"/>
              <a:t>21/8/2023 R</a:t>
            </a:fld>
            <a:endParaRPr lang="en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364418-6767-21D5-D087-0425CBBD49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EB0B4B-5951-1AFC-5AE5-46CA899D8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4EDF8-3578-B94D-B81E-856883CABE35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708687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B47931D-6562-6F3E-7169-792A7A48A1A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T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2F2991-52FE-6EE3-03DB-A4AB6DB0BD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55D2FF-1620-2779-93D7-C5F0947186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0EA97-F70B-6C49-8878-2AAB869A9D5B}" type="datetimeFigureOut">
              <a:rPr lang="en-TH" smtClean="0"/>
              <a:t>21/8/2023 R</a:t>
            </a:fld>
            <a:endParaRPr lang="en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FF83C2-7354-8F0C-C8C4-D7A4303741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B5025A-AB01-BA99-9157-5CB7EF08F3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4EDF8-3578-B94D-B81E-856883CABE35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16781118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BD478-CF2B-43E5-3889-BDC6831CA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BCB2CA-3676-1474-E848-B8BF7051C2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1B67D6-FF1E-1A26-C825-5201F3EEFC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0EA97-F70B-6C49-8878-2AAB869A9D5B}" type="datetimeFigureOut">
              <a:rPr lang="en-TH" smtClean="0"/>
              <a:t>21/8/2023 R</a:t>
            </a:fld>
            <a:endParaRPr lang="en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B79EFA-4101-F1D4-7289-E9AFC4765F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15F0B5-B199-6986-8923-851BC7DEE7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4EDF8-3578-B94D-B81E-856883CABE35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19692785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41BA96-424D-B5AD-359B-4F44A91AE1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02B296-7667-A95E-5EE0-C3CC5398F1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F800BF-B875-D266-1E9C-AC1B749D62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0EA97-F70B-6C49-8878-2AAB869A9D5B}" type="datetimeFigureOut">
              <a:rPr lang="en-TH" smtClean="0"/>
              <a:t>21/8/2023 R</a:t>
            </a:fld>
            <a:endParaRPr lang="en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F65D8D-DF02-2D99-8515-522BBF44D3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E73CFD-F27D-E0E9-F315-0B663ABF2F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4EDF8-3578-B94D-B81E-856883CABE35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39147489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175FFC-4648-4736-C14E-8F9575AE65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5659DD-7B7B-E885-8596-DDAF81DCFD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244384-73B4-4636-B679-EA3C935227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6B3852-3000-7187-6C5F-E30D7FDEE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0EA97-F70B-6C49-8878-2AAB869A9D5B}" type="datetimeFigureOut">
              <a:rPr lang="en-TH" smtClean="0"/>
              <a:t>21/8/2023 R</a:t>
            </a:fld>
            <a:endParaRPr lang="en-T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D725F3-FE03-C38B-E83C-3F9C8F722B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F48DD3-744B-820B-BA27-186F912ED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4EDF8-3578-B94D-B81E-856883CABE35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33408216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A9F1C2-AF3E-92A8-7434-95D2D24167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BE7ECA-E74E-25CD-0D7C-952A4FE56B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434464-B124-8D5C-A501-8AFD7AE748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24342D4-FAB8-4B81-29C5-55B0E3911DB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E2D47A2-705D-A262-F505-597C9B0C92E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FD16EA0-C494-1558-EDA9-CFC7B1BA73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0EA97-F70B-6C49-8878-2AAB869A9D5B}" type="datetimeFigureOut">
              <a:rPr lang="en-TH" smtClean="0"/>
              <a:t>21/8/2023 R</a:t>
            </a:fld>
            <a:endParaRPr lang="en-T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6CF99F2-08E0-91CE-071C-F995E0D9D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1C78BFA-02FC-E9AE-00A8-47D16A63B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4EDF8-3578-B94D-B81E-856883CABE35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10428106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392522-A74F-0A97-5ECD-04F0CED67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1382E1-D8E6-ED4F-1EE9-C0F491A89B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0EA97-F70B-6C49-8878-2AAB869A9D5B}" type="datetimeFigureOut">
              <a:rPr lang="en-TH" smtClean="0"/>
              <a:t>21/8/2023 R</a:t>
            </a:fld>
            <a:endParaRPr lang="en-T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F0D23E-AC21-895B-D268-FA850A561B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78BB02-B2E9-1AE9-774D-179D2BAB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4EDF8-3578-B94D-B81E-856883CABE35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21364539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A6067E9-C69E-FF0A-0900-7B6E22D95C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0EA97-F70B-6C49-8878-2AAB869A9D5B}" type="datetimeFigureOut">
              <a:rPr lang="en-TH" smtClean="0"/>
              <a:t>21/8/2023 R</a:t>
            </a:fld>
            <a:endParaRPr lang="en-T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D39E74-1BF3-3839-2CBE-6CD45FA826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6CEB96-65FC-AB41-C80C-DAFEFFE850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4EDF8-3578-B94D-B81E-856883CABE35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42917507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7FF190-DF7D-66EE-15E9-B5203148FF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3FA8E1-7BE4-ABBC-9051-A7196CFD10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375AF6-904E-C978-58BE-F833D0BE2E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D0CC67-3A18-9322-EA3D-544CC5E48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0EA97-F70B-6C49-8878-2AAB869A9D5B}" type="datetimeFigureOut">
              <a:rPr lang="en-TH" smtClean="0"/>
              <a:t>21/8/2023 R</a:t>
            </a:fld>
            <a:endParaRPr lang="en-T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7E075C-3134-1F82-474F-9DDE11106A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7E409D-B55F-D01A-0150-D87FA7939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4EDF8-3578-B94D-B81E-856883CABE35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16076949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1C4369-51EA-9099-F7E7-C9DE6DF205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T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F4BB14C-3A98-AF83-87C7-A45FAFDFD9F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T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D2C9A2-3FB7-D1C2-9B96-C82F4FF2A6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38BF7D-6BB9-7BA0-217E-A1A06A6AAF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0EA97-F70B-6C49-8878-2AAB869A9D5B}" type="datetimeFigureOut">
              <a:rPr lang="en-TH" smtClean="0"/>
              <a:t>21/8/2023 R</a:t>
            </a:fld>
            <a:endParaRPr lang="en-T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788D83-CEED-4BCA-1066-8C13901D05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1574F7-0B4C-9E31-53F0-2D1DB7D522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4EDF8-3578-B94D-B81E-856883CABE35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28120944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FEDA315-196C-F367-A5E4-2DC8DC691F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DF1C2F-1210-8B2E-1631-314BFA1A59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79C53C-35B5-B4CC-B7FC-82A66D830D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20EA97-F70B-6C49-8878-2AAB869A9D5B}" type="datetimeFigureOut">
              <a:rPr lang="en-TH" smtClean="0"/>
              <a:t>21/8/2023 R</a:t>
            </a:fld>
            <a:endParaRPr lang="en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FA429C-8B86-AAC7-51B6-FBB9B42BD8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11A9A8-3B49-861A-8D88-B9254C3CB4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E4EDF8-3578-B94D-B81E-856883CABE35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18380567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TH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13" Type="http://schemas.openxmlformats.org/officeDocument/2006/relationships/image" Target="../media/image10.png"/><Relationship Id="rId18" Type="http://schemas.openxmlformats.org/officeDocument/2006/relationships/image" Target="../media/image15.png"/><Relationship Id="rId3" Type="http://schemas.openxmlformats.org/officeDocument/2006/relationships/chart" Target="../charts/chart1.xml"/><Relationship Id="rId7" Type="http://schemas.openxmlformats.org/officeDocument/2006/relationships/image" Target="../media/image4.jpeg"/><Relationship Id="rId12" Type="http://schemas.openxmlformats.org/officeDocument/2006/relationships/image" Target="../media/image9.png"/><Relationship Id="rId17" Type="http://schemas.openxmlformats.org/officeDocument/2006/relationships/image" Target="../media/image14.jpe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3.png"/><Relationship Id="rId20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8.png"/><Relationship Id="rId5" Type="http://schemas.openxmlformats.org/officeDocument/2006/relationships/image" Target="../media/image2.png"/><Relationship Id="rId15" Type="http://schemas.openxmlformats.org/officeDocument/2006/relationships/image" Target="../media/image12.jpeg"/><Relationship Id="rId10" Type="http://schemas.openxmlformats.org/officeDocument/2006/relationships/image" Target="../media/image7.jpeg"/><Relationship Id="rId19" Type="http://schemas.openxmlformats.org/officeDocument/2006/relationships/image" Target="../media/image16.png"/><Relationship Id="rId4" Type="http://schemas.openxmlformats.org/officeDocument/2006/relationships/image" Target="../media/image1.jpeg"/><Relationship Id="rId9" Type="http://schemas.openxmlformats.org/officeDocument/2006/relationships/image" Target="../media/image6.png"/><Relationship Id="rId14" Type="http://schemas.openxmlformats.org/officeDocument/2006/relationships/image" Target="../media/image1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49D2819D-769D-E767-0E21-280B47F951B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00147227"/>
              </p:ext>
            </p:extLst>
          </p:nvPr>
        </p:nvGraphicFramePr>
        <p:xfrm>
          <a:off x="0" y="1"/>
          <a:ext cx="12191999" cy="61989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1030" name="Picture 6" descr="Buy เจเล่ บิวตี้ เยลลี่คาร์ราจีแนนเลมอนผสมวิตามินซีรสองุ่นและมะนาว 140 กรัม  from pandamart (Bangkhen) online in">
            <a:extLst>
              <a:ext uri="{FF2B5EF4-FFF2-40B4-BE49-F238E27FC236}">
                <a16:creationId xmlns:a16="http://schemas.microsoft.com/office/drawing/2014/main" id="{C8947D1F-3B01-8BC7-2DFC-9892124AFE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9780" y="6153641"/>
            <a:ext cx="659080" cy="711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ซีวิท วุ้นสำเร็จรูปคาราจีแนน น้ำส้ม 6% จากน้ำส้มเข้มข้นผสมวิตามินซี 150 ก.  แพ็ค 4 - Big C Online">
            <a:extLst>
              <a:ext uri="{FF2B5EF4-FFF2-40B4-BE49-F238E27FC236}">
                <a16:creationId xmlns:a16="http://schemas.microsoft.com/office/drawing/2014/main" id="{F1F8A73B-800E-E735-A755-0E5CFE98C0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813" y="6198919"/>
            <a:ext cx="659080" cy="659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ซื้อ Hi Vitamin C Mixed Berry Drink 150ml ออนไลน์ จาก pandamart  (Chiangmai1) ใน">
            <a:extLst>
              <a:ext uri="{FF2B5EF4-FFF2-40B4-BE49-F238E27FC236}">
                <a16:creationId xmlns:a16="http://schemas.microsoft.com/office/drawing/2014/main" id="{32EFC39E-D80A-7F7B-9A78-1FF40B79FB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893" y="6198920"/>
            <a:ext cx="659080" cy="659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ซื้อ ไฮ่ เครื่องดื่มวิตามินซี รสเลมอน ซาโตชิ 150 มล. ออนไลน์ จาก pandamart  (Bangkhen) ใน">
            <a:extLst>
              <a:ext uri="{FF2B5EF4-FFF2-40B4-BE49-F238E27FC236}">
                <a16:creationId xmlns:a16="http://schemas.microsoft.com/office/drawing/2014/main" id="{2B339249-F20C-8B52-1C66-DD5B81062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1677" y="6198919"/>
            <a:ext cx="665916" cy="665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ฉลาดซื้อ|นิตยสารออนไลน์ - เปรียบเทียบ หน้าแรก">
            <a:extLst>
              <a:ext uri="{FF2B5EF4-FFF2-40B4-BE49-F238E27FC236}">
                <a16:creationId xmlns:a16="http://schemas.microsoft.com/office/drawing/2014/main" id="{9EF7C143-2B63-38C0-F7C5-F031074419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4298" y="6198919"/>
            <a:ext cx="298019" cy="659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คิวมินซี เคอร์คิวมิน เครื่องดื่มขมิ้นชันสกัดธรรมชาติผสมเลมอน 150 มล. - Big C  Online">
            <a:extLst>
              <a:ext uri="{FF2B5EF4-FFF2-40B4-BE49-F238E27FC236}">
                <a16:creationId xmlns:a16="http://schemas.microsoft.com/office/drawing/2014/main" id="{4CFB3C14-8B9D-2DAE-9C9A-70B1DE9FAB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2772" y="6198918"/>
            <a:ext cx="665917" cy="665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ฉลาดซื้อ|นิตยสารออนไลน์ - เปรียบเทียบ หน้าแรก">
            <a:extLst>
              <a:ext uri="{FF2B5EF4-FFF2-40B4-BE49-F238E27FC236}">
                <a16:creationId xmlns:a16="http://schemas.microsoft.com/office/drawing/2014/main" id="{41219C81-EE52-94F3-855C-748BE89C62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4012" y="6198917"/>
            <a:ext cx="322217" cy="659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เจเล่ วิตามิน วุ้นสำเร็จรูปคาราจีแนนผสมบุกผงวิตามินรวม และน้ำมิกซ์เบอรี่ 8%  รสมิกซ์เบอรี่ 240 ก. - Big C Online">
            <a:extLst>
              <a:ext uri="{FF2B5EF4-FFF2-40B4-BE49-F238E27FC236}">
                <a16:creationId xmlns:a16="http://schemas.microsoft.com/office/drawing/2014/main" id="{1A8B916F-7A47-B2E6-A0DE-F807A51347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3868" y="6176279"/>
            <a:ext cx="665918" cy="665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C Vitt Vitamin Lemon 140ml. | Tops online">
            <a:extLst>
              <a:ext uri="{FF2B5EF4-FFF2-40B4-BE49-F238E27FC236}">
                <a16:creationId xmlns:a16="http://schemas.microsoft.com/office/drawing/2014/main" id="{99EABD11-73AD-2609-FE3C-FC35E0F0E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4029" y="6192082"/>
            <a:ext cx="665918" cy="665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เรดดี้พิงค์เครื่องดื่มกลิ่นลิ้นจี่เลมอนผสมคอลลาเจนและวิตามินซี 150มล. |  Tops online">
            <a:extLst>
              <a:ext uri="{FF2B5EF4-FFF2-40B4-BE49-F238E27FC236}">
                <a16:creationId xmlns:a16="http://schemas.microsoft.com/office/drawing/2014/main" id="{1CE34708-D75F-A882-EB8E-7C221FB4A2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3697" y="6256331"/>
            <a:ext cx="587827" cy="587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ฉลาดซื้อ|นิตยสารออนไลน์ - เปรียบเทียบ หน้าแรก">
            <a:extLst>
              <a:ext uri="{FF2B5EF4-FFF2-40B4-BE49-F238E27FC236}">
                <a16:creationId xmlns:a16="http://schemas.microsoft.com/office/drawing/2014/main" id="{8C55EC6F-BF9B-9898-F843-EA715140E5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2794" y="6198917"/>
            <a:ext cx="238861" cy="665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😊 เจเล่บิวตี้ ขนมเยลลี่คาราจีแนนผสมคอลลาเจน บรรจุ 3 ชิ้น (เลือกรสได้) 😊 |  Shopee Thailand">
            <a:extLst>
              <a:ext uri="{FF2B5EF4-FFF2-40B4-BE49-F238E27FC236}">
                <a16:creationId xmlns:a16="http://schemas.microsoft.com/office/drawing/2014/main" id="{CB7310C2-DABF-A73D-F750-37B5D1D3EC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2836" y="6222667"/>
            <a:ext cx="613541" cy="613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เจเล่ บิวตี้ เยลลี่คาราจีแนน ผสมคอลลาเจนและวิตามินซี รสผลไม้รวม 140 ก. -  Big C Online">
            <a:extLst>
              <a:ext uri="{FF2B5EF4-FFF2-40B4-BE49-F238E27FC236}">
                <a16:creationId xmlns:a16="http://schemas.microsoft.com/office/drawing/2014/main" id="{8C184A07-7E65-C8C5-E41E-C4023CA9CF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4502" y="6153641"/>
            <a:ext cx="665917" cy="665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 descr="เจเล่บิวตี้ แบล็คเคอร์แรนท์ วิตามิน C, B1, B2, B6, B12 | Shopee Thailand">
            <a:extLst>
              <a:ext uri="{FF2B5EF4-FFF2-40B4-BE49-F238E27FC236}">
                <a16:creationId xmlns:a16="http://schemas.microsoft.com/office/drawing/2014/main" id="{D09A1008-4FF2-8212-AA16-A36CB39B83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2467" y="6187599"/>
            <a:ext cx="665918" cy="665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 descr="นูริช เมท ขนมเยลลี่บุกและคาราจีแนน ผสมแอล-คาร์นิทีน กลิ่นแอปเปิ้ล 150 ก. -  Big C Online">
            <a:extLst>
              <a:ext uri="{FF2B5EF4-FFF2-40B4-BE49-F238E27FC236}">
                <a16:creationId xmlns:a16="http://schemas.microsoft.com/office/drawing/2014/main" id="{C0CF4C6B-86E7-9045-CD7F-C8F9951292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8412" y="6153639"/>
            <a:ext cx="665919" cy="665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6" name="Picture 32" descr="เซ็ปเป้ บิวติ เจลลี่ ขนมเยลลี่คาราจีแนนและบุก ผสมคอลลาเจน 1000 มก. 150 ก. -  Big C Online">
            <a:extLst>
              <a:ext uri="{FF2B5EF4-FFF2-40B4-BE49-F238E27FC236}">
                <a16:creationId xmlns:a16="http://schemas.microsoft.com/office/drawing/2014/main" id="{BA6A7576-A2CC-BB77-E74C-6BDA568468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0932" y="6142323"/>
            <a:ext cx="711194" cy="711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 descr="กุมิกุมิ ขนมเยลลี่คาราจีแนนและบุกผสมวิตามินซี และน้ำองุ่นขาว 100%  กลิ่นลิ้นจี่ 135 ก. - Big C Online">
            <a:extLst>
              <a:ext uri="{FF2B5EF4-FFF2-40B4-BE49-F238E27FC236}">
                <a16:creationId xmlns:a16="http://schemas.microsoft.com/office/drawing/2014/main" id="{8D701A45-ECA8-0009-3A14-8DBF308EFB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75760" y="6125012"/>
            <a:ext cx="711194" cy="711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36765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</TotalTime>
  <Words>11</Words>
  <Application>Microsoft Macintosh PowerPoint</Application>
  <PresentationFormat>Widescreen</PresentationFormat>
  <Paragraphs>2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CHANTHAPAT IMKHUM</dc:creator>
  <cp:lastModifiedBy>CHANTHAPAT IMKHUM</cp:lastModifiedBy>
  <cp:revision>1</cp:revision>
  <dcterms:created xsi:type="dcterms:W3CDTF">2023-08-21T14:26:00Z</dcterms:created>
  <dcterms:modified xsi:type="dcterms:W3CDTF">2023-08-21T14:52:24Z</dcterms:modified>
</cp:coreProperties>
</file>